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8" r:id="rId10"/>
    <p:sldId id="269" r:id="rId11"/>
    <p:sldId id="272" r:id="rId12"/>
    <p:sldId id="273" r:id="rId13"/>
    <p:sldId id="274" r:id="rId14"/>
    <p:sldId id="271" r:id="rId15"/>
    <p:sldId id="275" r:id="rId16"/>
    <p:sldId id="276" r:id="rId17"/>
    <p:sldId id="270" r:id="rId18"/>
    <p:sldId id="277" r:id="rId19"/>
    <p:sldId id="267" r:id="rId20"/>
    <p:sldId id="266" r:id="rId21"/>
    <p:sldId id="278" r:id="rId22"/>
    <p:sldId id="265" r:id="rId23"/>
    <p:sldId id="260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01" y="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DED0-864C-4A51-AE1B-DD5522A63E77}" type="datetimeFigureOut">
              <a:rPr lang="en-IN" smtClean="0"/>
              <a:t>23-11-2019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6C871-1038-4185-AE18-4F80805644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98824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DED0-864C-4A51-AE1B-DD5522A63E77}" type="datetimeFigureOut">
              <a:rPr lang="en-IN" smtClean="0"/>
              <a:t>23-11-2019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6C871-1038-4185-AE18-4F80805644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82948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DED0-864C-4A51-AE1B-DD5522A63E77}" type="datetimeFigureOut">
              <a:rPr lang="en-IN" smtClean="0"/>
              <a:t>23-11-2019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6C871-1038-4185-AE18-4F80805644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88704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DED0-864C-4A51-AE1B-DD5522A63E77}" type="datetimeFigureOut">
              <a:rPr lang="en-IN" smtClean="0"/>
              <a:t>23-11-2019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6C871-1038-4185-AE18-4F80805644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11750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DED0-864C-4A51-AE1B-DD5522A63E77}" type="datetimeFigureOut">
              <a:rPr lang="en-IN" smtClean="0"/>
              <a:t>23-11-2019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6C871-1038-4185-AE18-4F80805644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25509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DED0-864C-4A51-AE1B-DD5522A63E77}" type="datetimeFigureOut">
              <a:rPr lang="en-IN" smtClean="0"/>
              <a:t>23-11-2019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6C871-1038-4185-AE18-4F80805644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30275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DED0-864C-4A51-AE1B-DD5522A63E77}" type="datetimeFigureOut">
              <a:rPr lang="en-IN" smtClean="0"/>
              <a:t>23-11-2019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6C871-1038-4185-AE18-4F80805644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38642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DED0-864C-4A51-AE1B-DD5522A63E77}" type="datetimeFigureOut">
              <a:rPr lang="en-IN" smtClean="0"/>
              <a:t>23-11-2019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6C871-1038-4185-AE18-4F80805644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52920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DED0-864C-4A51-AE1B-DD5522A63E77}" type="datetimeFigureOut">
              <a:rPr lang="en-IN" smtClean="0"/>
              <a:t>23-11-2019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6C871-1038-4185-AE18-4F80805644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85601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DED0-864C-4A51-AE1B-DD5522A63E77}" type="datetimeFigureOut">
              <a:rPr lang="en-IN" smtClean="0"/>
              <a:t>23-11-2019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6C871-1038-4185-AE18-4F80805644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96298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DED0-864C-4A51-AE1B-DD5522A63E77}" type="datetimeFigureOut">
              <a:rPr lang="en-IN" smtClean="0"/>
              <a:t>23-11-2019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6C871-1038-4185-AE18-4F80805644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1518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5DED0-864C-4A51-AE1B-DD5522A63E77}" type="datetimeFigureOut">
              <a:rPr lang="en-IN" smtClean="0"/>
              <a:t>23-11-2019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6C871-1038-4185-AE18-4F80805644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18738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anoopkunchukuttan/indic_nlp_library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2946" y="614363"/>
            <a:ext cx="9144000" cy="2387600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 smtClean="0"/>
              <a:t>Harnessing Deep Cross-lingual Word </a:t>
            </a:r>
            <a:r>
              <a:rPr lang="en-US" sz="4800" b="1" dirty="0" err="1" smtClean="0"/>
              <a:t>Embeddings</a:t>
            </a:r>
            <a:r>
              <a:rPr lang="en-US" sz="4800" b="1" dirty="0" smtClean="0"/>
              <a:t> to Infer</a:t>
            </a:r>
            <a:br>
              <a:rPr lang="en-US" sz="4800" b="1" dirty="0" smtClean="0"/>
            </a:br>
            <a:r>
              <a:rPr lang="en-US" sz="4800" b="1" dirty="0" smtClean="0"/>
              <a:t>Accurate Phylogenetic Trees</a:t>
            </a:r>
            <a:endParaRPr lang="en-IN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230255"/>
            <a:ext cx="9144000" cy="1717964"/>
          </a:xfrm>
        </p:spPr>
        <p:txBody>
          <a:bodyPr>
            <a:normAutofit fontScale="85000" lnSpcReduction="20000"/>
          </a:bodyPr>
          <a:lstStyle/>
          <a:p>
            <a:pPr algn="r"/>
            <a:r>
              <a:rPr lang="en-US" b="1" dirty="0" smtClean="0"/>
              <a:t>Authors</a:t>
            </a:r>
            <a:r>
              <a:rPr lang="en-US" dirty="0" smtClean="0"/>
              <a:t>:</a:t>
            </a:r>
            <a:endParaRPr lang="en-IN" dirty="0" smtClean="0"/>
          </a:p>
          <a:p>
            <a:pPr algn="r"/>
            <a:r>
              <a:rPr lang="en-IN" dirty="0" smtClean="0"/>
              <a:t>Yashasvi Mantha, </a:t>
            </a:r>
            <a:r>
              <a:rPr lang="en-IN" dirty="0" err="1" smtClean="0"/>
              <a:t>Diptesh</a:t>
            </a:r>
            <a:r>
              <a:rPr lang="en-IN" dirty="0" smtClean="0"/>
              <a:t> </a:t>
            </a:r>
            <a:r>
              <a:rPr lang="en-IN" dirty="0" err="1" smtClean="0"/>
              <a:t>Kanojia</a:t>
            </a:r>
            <a:r>
              <a:rPr lang="en-IN" dirty="0" smtClean="0"/>
              <a:t>, </a:t>
            </a:r>
            <a:r>
              <a:rPr lang="en-IN" dirty="0" err="1" smtClean="0"/>
              <a:t>Abhijeet</a:t>
            </a:r>
            <a:r>
              <a:rPr lang="en-IN" dirty="0" smtClean="0"/>
              <a:t> Dubey,</a:t>
            </a:r>
          </a:p>
          <a:p>
            <a:pPr algn="r"/>
            <a:r>
              <a:rPr lang="en-IN" dirty="0" smtClean="0"/>
              <a:t> </a:t>
            </a:r>
            <a:r>
              <a:rPr lang="en-IN" dirty="0" err="1" smtClean="0"/>
              <a:t>Pushpak</a:t>
            </a:r>
            <a:r>
              <a:rPr lang="en-IN" dirty="0" smtClean="0"/>
              <a:t> Bhattacharyya, and </a:t>
            </a:r>
            <a:r>
              <a:rPr lang="en-IN" dirty="0" err="1" smtClean="0"/>
              <a:t>Malhar</a:t>
            </a:r>
            <a:r>
              <a:rPr lang="en-IN" dirty="0" smtClean="0"/>
              <a:t> Kulkarni</a:t>
            </a:r>
          </a:p>
          <a:p>
            <a:pPr algn="r"/>
            <a:r>
              <a:rPr lang="en-US" dirty="0" smtClean="0"/>
              <a:t>Center for Indian Language Technology, </a:t>
            </a:r>
          </a:p>
          <a:p>
            <a:pPr algn="r"/>
            <a:r>
              <a:rPr lang="en-US" dirty="0" smtClean="0"/>
              <a:t>Indian Institute of Technology, Bombay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40637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Cosine Distance Visually</a:t>
            </a:r>
            <a:endParaRPr lang="en-IN" dirty="0"/>
          </a:p>
        </p:txBody>
      </p:sp>
      <p:pic>
        <p:nvPicPr>
          <p:cNvPr id="13" name="Content Placeholder 12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52" b="33978"/>
          <a:stretch/>
        </p:blipFill>
        <p:spPr>
          <a:xfrm>
            <a:off x="2241459" y="1690688"/>
            <a:ext cx="7709081" cy="5142397"/>
          </a:xfrm>
        </p:spPr>
      </p:pic>
    </p:spTree>
    <p:extLst>
      <p:ext uri="{BB962C8B-B14F-4D97-AF65-F5344CB8AC3E}">
        <p14:creationId xmlns:p14="http://schemas.microsoft.com/office/powerpoint/2010/main" val="901262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Cosine Similarity</a:t>
            </a:r>
            <a:endParaRPr lang="en-IN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It is to be noted that cosine(</a:t>
                </a:r>
                <a14:m>
                  <m:oMath xmlns:m="http://schemas.openxmlformats.org/officeDocument/2006/math">
                    <m:r>
                      <a:rPr lang="en-IN" i="1" smtClean="0"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IN" dirty="0" smtClean="0"/>
                  <a:t>) does NOT give the cosine similarity directly.</a:t>
                </a:r>
              </a:p>
              <a:p>
                <a:r>
                  <a:rPr lang="en-US" dirty="0" smtClean="0"/>
                  <a:t>Cosine(0) = 1</a:t>
                </a:r>
              </a:p>
              <a:p>
                <a:r>
                  <a:rPr lang="en-US" dirty="0" smtClean="0"/>
                  <a:t>Which means the two vectors(words) are similar.</a:t>
                </a:r>
              </a:p>
              <a:p>
                <a:endParaRPr lang="en-US" dirty="0"/>
              </a:p>
              <a:p>
                <a:endParaRPr lang="en-US" dirty="0" smtClean="0"/>
              </a:p>
              <a:p>
                <a:r>
                  <a:rPr lang="en-US" dirty="0" smtClean="0"/>
                  <a:t>Cosine similarity:</a:t>
                </a:r>
                <a:endParaRPr lang="en-US" dirty="0"/>
              </a:p>
              <a:p>
                <a:endParaRPr lang="en-US" dirty="0" smtClean="0"/>
              </a:p>
              <a:p>
                <a:pPr marL="0" indent="0">
                  <a:buNone/>
                </a:pPr>
                <a:endParaRPr lang="en-IN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8551" y="4036061"/>
            <a:ext cx="3323458" cy="96658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56721" y="5330238"/>
            <a:ext cx="4753334" cy="84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788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Word </a:t>
            </a:r>
            <a:r>
              <a:rPr lang="en-US" dirty="0" err="1" smtClean="0"/>
              <a:t>Embeddings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Efficient representation on words in a language.</a:t>
            </a:r>
          </a:p>
          <a:p>
            <a:r>
              <a:rPr lang="da-DK" dirty="0"/>
              <a:t>Tomas Mikolov, et al. at Google in </a:t>
            </a:r>
            <a:r>
              <a:rPr lang="da-DK" dirty="0" smtClean="0"/>
              <a:t>2013 Word2Vec was taken as base and the improved varient ”Skip-Gram” from fastText was used.</a:t>
            </a:r>
          </a:p>
          <a:p>
            <a:r>
              <a:rPr lang="en-US" dirty="0"/>
              <a:t>Instead of feeding </a:t>
            </a:r>
            <a:r>
              <a:rPr lang="en-US" dirty="0" smtClean="0"/>
              <a:t>individual words </a:t>
            </a:r>
            <a:r>
              <a:rPr lang="en-US" dirty="0"/>
              <a:t>into the Neural Network, </a:t>
            </a:r>
            <a:r>
              <a:rPr lang="en-US" dirty="0" err="1"/>
              <a:t>fastText</a:t>
            </a:r>
            <a:r>
              <a:rPr lang="en-US" dirty="0"/>
              <a:t> breaks words into several n-grams (sub-words</a:t>
            </a:r>
            <a:r>
              <a:rPr lang="en-US" dirty="0" smtClean="0"/>
              <a:t>).</a:t>
            </a:r>
          </a:p>
          <a:p>
            <a:r>
              <a:rPr lang="en-US" dirty="0" smtClean="0"/>
              <a:t>The words were first tokenized, removing any unproductive words:</a:t>
            </a:r>
          </a:p>
          <a:p>
            <a:pPr marL="914400" lvl="2" indent="0">
              <a:buNone/>
            </a:pPr>
            <a:endParaRPr lang="en-US" dirty="0" smtClean="0"/>
          </a:p>
          <a:p>
            <a:pPr marL="914400" lvl="2" indent="0">
              <a:buNone/>
            </a:pPr>
            <a:r>
              <a:rPr lang="en-US" dirty="0" smtClean="0"/>
              <a:t>I am selling leather jackets	     </a:t>
            </a:r>
            <a:r>
              <a:rPr lang="en-US" dirty="0" smtClean="0">
                <a:sym typeface="Wingdings" panose="05000000000000000000" pitchFamily="2" charset="2"/>
              </a:rPr>
              <a:t>    selling leather jackets</a:t>
            </a:r>
            <a:endParaRPr lang="da-DK" dirty="0" smtClean="0"/>
          </a:p>
          <a:p>
            <a:endParaRPr lang="en-IN" dirty="0"/>
          </a:p>
        </p:txBody>
      </p:sp>
      <p:sp>
        <p:nvSpPr>
          <p:cNvPr id="4" name="Right Brace 3"/>
          <p:cNvSpPr/>
          <p:nvPr/>
        </p:nvSpPr>
        <p:spPr>
          <a:xfrm>
            <a:off x="7752945" y="4766553"/>
            <a:ext cx="136187" cy="593387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7705117" y="4654684"/>
            <a:ext cx="1750979" cy="81712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After Tokenization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09109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CBOW v/s SKIPGRAM</a:t>
            </a:r>
            <a:endParaRPr lang="en-IN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1135" y="1994171"/>
            <a:ext cx="8489730" cy="3469621"/>
          </a:xfrm>
        </p:spPr>
      </p:pic>
    </p:spTree>
    <p:extLst>
      <p:ext uri="{BB962C8B-B14F-4D97-AF65-F5344CB8AC3E}">
        <p14:creationId xmlns:p14="http://schemas.microsoft.com/office/powerpoint/2010/main" val="2665522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72129"/>
            <a:ext cx="10515600" cy="1325563"/>
          </a:xfrm>
        </p:spPr>
        <p:txBody>
          <a:bodyPr/>
          <a:lstStyle/>
          <a:p>
            <a:r>
              <a:rPr lang="en-US" dirty="0" smtClean="0"/>
              <a:t>Mono-lingual Word </a:t>
            </a:r>
            <a:r>
              <a:rPr lang="en-US" dirty="0" err="1" smtClean="0"/>
              <a:t>Embeddings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0723"/>
            <a:ext cx="10515600" cy="4351338"/>
          </a:xfrm>
        </p:spPr>
        <p:txBody>
          <a:bodyPr/>
          <a:lstStyle/>
          <a:p>
            <a:r>
              <a:rPr lang="en-IN" dirty="0" err="1" smtClean="0"/>
              <a:t>Mikolovet</a:t>
            </a:r>
            <a:r>
              <a:rPr lang="en-IN" dirty="0" smtClean="0"/>
              <a:t> </a:t>
            </a:r>
            <a:r>
              <a:rPr lang="en-IN" dirty="0"/>
              <a:t>al., </a:t>
            </a:r>
            <a:r>
              <a:rPr lang="en-IN" dirty="0" smtClean="0"/>
              <a:t>2013</a:t>
            </a:r>
          </a:p>
          <a:p>
            <a:r>
              <a:rPr lang="en-US" dirty="0" smtClean="0"/>
              <a:t>Reduces data size as compared with the conventional one-hot encoding</a:t>
            </a:r>
            <a:r>
              <a:rPr lang="en-IN" dirty="0" smtClean="0"/>
              <a:t>.</a:t>
            </a:r>
          </a:p>
          <a:p>
            <a:r>
              <a:rPr lang="en-US" dirty="0" smtClean="0"/>
              <a:t>Vectors of dimension 50 were calculated.</a:t>
            </a:r>
          </a:p>
          <a:p>
            <a:r>
              <a:rPr lang="en-IN" dirty="0" smtClean="0"/>
              <a:t> </a:t>
            </a:r>
            <a:r>
              <a:rPr lang="en-IN" strike="sngStrike" dirty="0" smtClean="0"/>
              <a:t>vector</a:t>
            </a:r>
            <a:r>
              <a:rPr lang="en-IN" strike="sngStrike" dirty="0"/>
              <a:t>(”King”) - vector(”Man”) + vector</a:t>
            </a:r>
            <a:r>
              <a:rPr lang="en-IN" strike="sngStrike" dirty="0" smtClean="0"/>
              <a:t>(”</a:t>
            </a:r>
            <a:r>
              <a:rPr lang="en-US" strike="sngStrike" dirty="0" smtClean="0"/>
              <a:t>Woman</a:t>
            </a:r>
            <a:r>
              <a:rPr lang="en-US" strike="sngStrike" dirty="0"/>
              <a:t>”) </a:t>
            </a:r>
            <a:r>
              <a:rPr lang="en-US" dirty="0" smtClean="0"/>
              <a:t>(Our own example)</a:t>
            </a:r>
          </a:p>
          <a:p>
            <a:r>
              <a:rPr lang="en-US" dirty="0" smtClean="0"/>
              <a:t>CBOW Model.</a:t>
            </a:r>
          </a:p>
          <a:p>
            <a:r>
              <a:rPr lang="en-US" dirty="0" err="1" smtClean="0"/>
              <a:t>Baroni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err="1"/>
              <a:t>Lenci</a:t>
            </a:r>
            <a:r>
              <a:rPr lang="en-US" dirty="0"/>
              <a:t>, </a:t>
            </a:r>
            <a:r>
              <a:rPr lang="en-US" dirty="0" smtClean="0"/>
              <a:t>2010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68479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Cross-Lingual Word </a:t>
            </a:r>
            <a:r>
              <a:rPr lang="en-US" dirty="0" err="1" smtClean="0"/>
              <a:t>Embeddings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Bilingual </a:t>
            </a:r>
            <a:r>
              <a:rPr lang="en-US" dirty="0"/>
              <a:t>dictionaries for training and </a:t>
            </a:r>
            <a:r>
              <a:rPr lang="en-US" dirty="0" smtClean="0"/>
              <a:t>evaluation methodology.</a:t>
            </a:r>
          </a:p>
          <a:p>
            <a:r>
              <a:rPr lang="en-US" dirty="0" smtClean="0"/>
              <a:t>using </a:t>
            </a:r>
            <a:r>
              <a:rPr lang="en-US" dirty="0"/>
              <a:t>a train bilingual dictionary, learn a mapping </a:t>
            </a:r>
            <a:r>
              <a:rPr lang="en-US" dirty="0" smtClean="0"/>
              <a:t>from the </a:t>
            </a:r>
            <a:r>
              <a:rPr lang="en-US" dirty="0"/>
              <a:t>source to the target space using Procrustes alignment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Dico</a:t>
            </a:r>
            <a:r>
              <a:rPr lang="en-US" dirty="0" smtClean="0"/>
              <a:t> train</a:t>
            </a:r>
          </a:p>
          <a:p>
            <a:r>
              <a:rPr lang="en-US" dirty="0" smtClean="0"/>
              <a:t>Identical char</a:t>
            </a:r>
          </a:p>
          <a:p>
            <a:r>
              <a:rPr lang="fr-FR" dirty="0" smtClean="0"/>
              <a:t>Conneau </a:t>
            </a:r>
            <a:r>
              <a:rPr lang="fr-FR" dirty="0"/>
              <a:t>et al. (2017).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64273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Similarity Scores</a:t>
            </a:r>
            <a:endParaRPr lang="en-IN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/>
                  <a:t>We get the similarity scores by </a:t>
                </a:r>
                <a:r>
                  <a:rPr lang="en-US" dirty="0" smtClean="0"/>
                  <a:t>calculate </a:t>
                </a:r>
                <a:r>
                  <a:rPr lang="en-US" dirty="0"/>
                  <a:t>the </a:t>
                </a:r>
                <a:r>
                  <a:rPr lang="en-US" dirty="0" smtClean="0"/>
                  <a:t>cosine similarity between </a:t>
                </a:r>
                <a:r>
                  <a:rPr lang="en-US" dirty="0"/>
                  <a:t>each parallel lines between each pair of </a:t>
                </a:r>
                <a:r>
                  <a:rPr lang="en-US" dirty="0" smtClean="0"/>
                  <a:t>languages from the cross lingual word </a:t>
                </a:r>
                <a:r>
                  <a:rPr lang="en-US" dirty="0" err="1" smtClean="0"/>
                  <a:t>embeddings</a:t>
                </a:r>
                <a:r>
                  <a:rPr lang="en-US" dirty="0" smtClean="0"/>
                  <a:t>.</a:t>
                </a:r>
              </a:p>
              <a:p>
                <a:r>
                  <a:rPr lang="en-US" dirty="0" smtClean="0"/>
                  <a:t>Grand Total was calculated by averaging each line for each language pair.</a:t>
                </a:r>
              </a:p>
              <a:p>
                <a:r>
                  <a:rPr lang="en-US" dirty="0" smtClean="0"/>
                  <a:t>Same language pairs led to a approx. value if 0.105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≅</m:t>
                    </m:r>
                  </m:oMath>
                </a14:m>
                <a:r>
                  <a:rPr lang="en-US" dirty="0" smtClean="0"/>
                  <a:t> 0 (Ideal </a:t>
                </a:r>
                <a:r>
                  <a:rPr lang="en-US" dirty="0" err="1" smtClean="0"/>
                  <a:t>senario</a:t>
                </a:r>
                <a:r>
                  <a:rPr lang="en-US" dirty="0" smtClean="0"/>
                  <a:t>).</a:t>
                </a:r>
              </a:p>
              <a:p>
                <a:r>
                  <a:rPr lang="en-US" dirty="0" smtClean="0"/>
                  <a:t>Efficiency was increased by excluding same language pairs i.e. 14 pairs.</a:t>
                </a:r>
              </a:p>
              <a:p>
                <a:r>
                  <a:rPr lang="en-US" dirty="0" smtClean="0"/>
                  <a:t>A total of 182 language pair scores were calculated.</a:t>
                </a:r>
              </a:p>
              <a:p>
                <a:endParaRPr lang="en-IN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3081" r="-16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43326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97031"/>
            <a:ext cx="10515600" cy="1325563"/>
          </a:xfrm>
        </p:spPr>
        <p:txBody>
          <a:bodyPr/>
          <a:lstStyle/>
          <a:p>
            <a:r>
              <a:rPr lang="en-US" dirty="0" smtClean="0"/>
              <a:t>Results Distance Matrix</a:t>
            </a:r>
            <a:endParaRPr lang="en-IN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9995067"/>
              </p:ext>
            </p:extLst>
          </p:nvPr>
        </p:nvGraphicFramePr>
        <p:xfrm>
          <a:off x="838200" y="2350917"/>
          <a:ext cx="5163766" cy="28754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81883">
                  <a:extLst>
                    <a:ext uri="{9D8B030D-6E8A-4147-A177-3AD203B41FA5}">
                      <a16:colId xmlns:a16="http://schemas.microsoft.com/office/drawing/2014/main" val="93234579"/>
                    </a:ext>
                  </a:extLst>
                </a:gridCol>
                <a:gridCol w="2581883">
                  <a:extLst>
                    <a:ext uri="{9D8B030D-6E8A-4147-A177-3AD203B41FA5}">
                      <a16:colId xmlns:a16="http://schemas.microsoft.com/office/drawing/2014/main" val="483708147"/>
                    </a:ext>
                  </a:extLst>
                </a:gridCol>
              </a:tblGrid>
              <a:tr h="47923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Language Pair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Distance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3232734"/>
                  </a:ext>
                </a:extLst>
              </a:tr>
              <a:tr h="47923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as – </a:t>
                      </a:r>
                      <a:r>
                        <a:rPr lang="en-US" dirty="0" err="1" smtClean="0"/>
                        <a:t>bn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0.7885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2389310"/>
                  </a:ext>
                </a:extLst>
              </a:tr>
              <a:tr h="47923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as – ta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0.9334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7614281"/>
                  </a:ext>
                </a:extLst>
              </a:tr>
              <a:tr h="47923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ta - </a:t>
                      </a:r>
                      <a:r>
                        <a:rPr lang="en-US" dirty="0" err="1" smtClean="0"/>
                        <a:t>te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0.8973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8215307"/>
                  </a:ext>
                </a:extLst>
              </a:tr>
              <a:tr h="47923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pa</a:t>
                      </a:r>
                      <a:r>
                        <a:rPr lang="en-US" baseline="0" dirty="0" smtClean="0"/>
                        <a:t> – hi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0.7993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9636902"/>
                  </a:ext>
                </a:extLst>
              </a:tr>
              <a:tr h="479236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sa</a:t>
                      </a:r>
                      <a:r>
                        <a:rPr lang="en-US" dirty="0" smtClean="0"/>
                        <a:t> – hi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0.7706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283507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1953610"/>
              </p:ext>
            </p:extLst>
          </p:nvPr>
        </p:nvGraphicFramePr>
        <p:xfrm>
          <a:off x="6190034" y="2350917"/>
          <a:ext cx="5163766" cy="28754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81883">
                  <a:extLst>
                    <a:ext uri="{9D8B030D-6E8A-4147-A177-3AD203B41FA5}">
                      <a16:colId xmlns:a16="http://schemas.microsoft.com/office/drawing/2014/main" val="3369944735"/>
                    </a:ext>
                  </a:extLst>
                </a:gridCol>
                <a:gridCol w="2581883">
                  <a:extLst>
                    <a:ext uri="{9D8B030D-6E8A-4147-A177-3AD203B41FA5}">
                      <a16:colId xmlns:a16="http://schemas.microsoft.com/office/drawing/2014/main" val="459877660"/>
                    </a:ext>
                  </a:extLst>
                </a:gridCol>
              </a:tblGrid>
              <a:tr h="47923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Language Pair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Distance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441757"/>
                  </a:ext>
                </a:extLst>
              </a:tr>
              <a:tr h="47923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as </a:t>
                      </a:r>
                      <a:r>
                        <a:rPr lang="en-US" dirty="0" smtClean="0"/>
                        <a:t>– </a:t>
                      </a:r>
                      <a:r>
                        <a:rPr lang="en-US" dirty="0" err="1" smtClean="0"/>
                        <a:t>bn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0.4299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5084179"/>
                  </a:ext>
                </a:extLst>
              </a:tr>
              <a:tr h="47923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as </a:t>
                      </a:r>
                      <a:r>
                        <a:rPr lang="en-US" dirty="0" smtClean="0"/>
                        <a:t>– ta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0.5722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625947"/>
                  </a:ext>
                </a:extLst>
              </a:tr>
              <a:tr h="47923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ta </a:t>
                      </a:r>
                      <a:r>
                        <a:rPr lang="en-US" dirty="0" smtClean="0"/>
                        <a:t>- </a:t>
                      </a:r>
                      <a:r>
                        <a:rPr lang="en-US" dirty="0" err="1" smtClean="0"/>
                        <a:t>te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0.4172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3559052"/>
                  </a:ext>
                </a:extLst>
              </a:tr>
              <a:tr h="47923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smtClean="0"/>
                        <a:t>– hi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0.4163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0037257"/>
                  </a:ext>
                </a:extLst>
              </a:tr>
              <a:tr h="479236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sa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smtClean="0"/>
                        <a:t>– hi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0.5326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0207610"/>
                  </a:ext>
                </a:extLst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4269632" y="5170547"/>
            <a:ext cx="3652736" cy="5836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 smtClean="0"/>
              <a:t>Language code as per ISO 639 Alpha</a:t>
            </a:r>
            <a:endParaRPr lang="en-IN" dirty="0"/>
          </a:p>
        </p:txBody>
      </p:sp>
      <p:sp>
        <p:nvSpPr>
          <p:cNvPr id="13" name="Rectangle 12"/>
          <p:cNvSpPr/>
          <p:nvPr/>
        </p:nvSpPr>
        <p:spPr>
          <a:xfrm>
            <a:off x="1593715" y="1823043"/>
            <a:ext cx="3652736" cy="5836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 smtClean="0"/>
              <a:t>Baseline Approach</a:t>
            </a:r>
            <a:endParaRPr lang="en-IN" dirty="0"/>
          </a:p>
        </p:txBody>
      </p:sp>
      <p:sp>
        <p:nvSpPr>
          <p:cNvPr id="14" name="Rectangle 13"/>
          <p:cNvSpPr/>
          <p:nvPr/>
        </p:nvSpPr>
        <p:spPr>
          <a:xfrm>
            <a:off x="6945549" y="1823043"/>
            <a:ext cx="3652736" cy="5836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 smtClean="0"/>
              <a:t>Novel Approach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63423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Plotting Trees (UPGMA)</a:t>
            </a:r>
            <a:endParaRPr lang="en-IN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Reason to choose UPGMA:</a:t>
                </a:r>
              </a:p>
              <a:p>
                <a:pPr lvl="1"/>
                <a:r>
                  <a:rPr lang="en-US" dirty="0"/>
                  <a:t> </a:t>
                </a:r>
                <a:r>
                  <a:rPr lang="en-US" dirty="0" smtClean="0"/>
                  <a:t>Simple </a:t>
                </a:r>
                <a:r>
                  <a:rPr lang="en-US" dirty="0"/>
                  <a:t>and </a:t>
                </a:r>
                <a:r>
                  <a:rPr lang="en-US" dirty="0" smtClean="0"/>
                  <a:t>Efficient.</a:t>
                </a:r>
              </a:p>
              <a:p>
                <a:pPr lvl="1"/>
                <a:r>
                  <a:rPr lang="en-US" dirty="0" smtClean="0"/>
                  <a:t>Results a rooted tree.</a:t>
                </a:r>
              </a:p>
              <a:p>
                <a:pPr lvl="1"/>
                <a:r>
                  <a:rPr lang="en-US" dirty="0" smtClean="0"/>
                  <a:t>Distance between 2 taxa = </a:t>
                </a:r>
              </a:p>
              <a:p>
                <a:pPr lvl="1"/>
                <a:r>
                  <a:rPr lang="en-US" dirty="0" smtClean="0"/>
                  <a:t>Time Complexity = O(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err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i="0" dirty="0" err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log n).</a:t>
                </a:r>
              </a:p>
              <a:p>
                <a:pPr lvl="1"/>
                <a:r>
                  <a:rPr lang="en-US" dirty="0" smtClean="0"/>
                  <a:t>Clustering Algorithm.</a:t>
                </a:r>
                <a:endParaRPr lang="en-IN" dirty="0" smtClean="0"/>
              </a:p>
              <a:p>
                <a:r>
                  <a:rPr lang="en-US" dirty="0" smtClean="0"/>
                  <a:t>Minor trade offs were made in reliability and </a:t>
                </a:r>
                <a:r>
                  <a:rPr lang="en-US" dirty="0"/>
                  <a:t>Efficiency</a:t>
                </a:r>
                <a:r>
                  <a:rPr lang="en-US" dirty="0" smtClean="0"/>
                  <a:t>.</a:t>
                </a:r>
              </a:p>
              <a:p>
                <a:pPr marL="0" indent="0">
                  <a:buNone/>
                </a:pPr>
                <a:r>
                  <a:rPr lang="en-US" dirty="0" smtClean="0"/>
                  <a:t> 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67681" y="2925786"/>
            <a:ext cx="2640228" cy="789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111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 – Baseline Approach</a:t>
            </a:r>
            <a:endParaRPr lang="en-IN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7398" y="1874263"/>
            <a:ext cx="4644925" cy="4351338"/>
          </a:xfrm>
        </p:spPr>
      </p:pic>
      <p:sp>
        <p:nvSpPr>
          <p:cNvPr id="5" name="Rectangle 4"/>
          <p:cNvSpPr/>
          <p:nvPr/>
        </p:nvSpPr>
        <p:spPr>
          <a:xfrm>
            <a:off x="1536970" y="2704288"/>
            <a:ext cx="1595336" cy="18190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 BE CHANGED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50363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83384"/>
          </a:xfrm>
        </p:spPr>
        <p:txBody>
          <a:bodyPr/>
          <a:lstStyle/>
          <a:p>
            <a:r>
              <a:rPr lang="en-US" b="1" dirty="0" err="1" smtClean="0"/>
              <a:t>Phylogenitics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0873"/>
            <a:ext cx="10515600" cy="4736090"/>
          </a:xfrm>
        </p:spPr>
        <p:txBody>
          <a:bodyPr/>
          <a:lstStyle/>
          <a:p>
            <a:r>
              <a:rPr lang="en-US" dirty="0" smtClean="0"/>
              <a:t>What is </a:t>
            </a:r>
            <a:r>
              <a:rPr lang="en-US" dirty="0" err="1" smtClean="0"/>
              <a:t>Phylogenetics</a:t>
            </a:r>
            <a:r>
              <a:rPr lang="en-US" dirty="0" smtClean="0"/>
              <a:t>:</a:t>
            </a:r>
          </a:p>
          <a:p>
            <a:pPr marL="457200" lvl="1" indent="0">
              <a:buNone/>
            </a:pPr>
            <a:r>
              <a:rPr lang="en-US" sz="2000" dirty="0"/>
              <a:t> </a:t>
            </a:r>
            <a:r>
              <a:rPr lang="en-US" sz="2000" b="1" dirty="0" err="1" smtClean="0"/>
              <a:t>Phylogenetics</a:t>
            </a:r>
            <a:r>
              <a:rPr lang="en-US" sz="2000" dirty="0"/>
              <a:t> is mainly concerned with the relationships of an organism to other organisms according to evolutionary similarities and differences</a:t>
            </a:r>
            <a:r>
              <a:rPr lang="en-US" sz="2000" dirty="0" smtClean="0"/>
              <a:t>.</a:t>
            </a:r>
          </a:p>
          <a:p>
            <a:pPr marL="457200" lvl="1" indent="0">
              <a:buNone/>
            </a:pPr>
            <a:endParaRPr lang="en-US" sz="2000" dirty="0" smtClean="0"/>
          </a:p>
          <a:p>
            <a:r>
              <a:rPr lang="en-US" sz="2400" dirty="0" smtClean="0"/>
              <a:t>Where </a:t>
            </a:r>
            <a:r>
              <a:rPr lang="en-US" sz="2400" dirty="0" err="1" smtClean="0"/>
              <a:t>Phylogenetics</a:t>
            </a:r>
            <a:r>
              <a:rPr lang="en-US" sz="2400" dirty="0" smtClean="0"/>
              <a:t> is generally used:</a:t>
            </a:r>
          </a:p>
          <a:p>
            <a:pPr marL="457200" lvl="1" indent="0">
              <a:buNone/>
            </a:pPr>
            <a:r>
              <a:rPr lang="en-US" sz="2000" dirty="0" smtClean="0"/>
              <a:t>Used in classification of new species, identifying the origin of pathogens etc.</a:t>
            </a:r>
          </a:p>
          <a:p>
            <a:pPr marL="457200" lvl="1" indent="0">
              <a:buNone/>
            </a:pPr>
            <a:endParaRPr lang="en-US" sz="2000" dirty="0" smtClean="0"/>
          </a:p>
          <a:p>
            <a:r>
              <a:rPr lang="en-US" sz="2400" dirty="0" smtClean="0"/>
              <a:t>How we used </a:t>
            </a:r>
            <a:r>
              <a:rPr lang="en-US" sz="2400" dirty="0" err="1"/>
              <a:t>P</a:t>
            </a:r>
            <a:r>
              <a:rPr lang="en-US" sz="2400" dirty="0" err="1" smtClean="0"/>
              <a:t>hylogenetics</a:t>
            </a:r>
            <a:r>
              <a:rPr lang="en-US" sz="2400" dirty="0" smtClean="0"/>
              <a:t>:</a:t>
            </a:r>
          </a:p>
          <a:p>
            <a:pPr marL="457200" lvl="1" indent="0">
              <a:buNone/>
            </a:pPr>
            <a:r>
              <a:rPr lang="en-US" sz="2000" dirty="0" smtClean="0"/>
              <a:t>1) We </a:t>
            </a:r>
            <a:r>
              <a:rPr lang="en-US" sz="2000" dirty="0" smtClean="0"/>
              <a:t>consider each language as taxon and establish relations between them using </a:t>
            </a:r>
            <a:r>
              <a:rPr lang="en-US" sz="2000" dirty="0" err="1"/>
              <a:t>P</a:t>
            </a:r>
            <a:r>
              <a:rPr lang="en-US" sz="2000" dirty="0" err="1" smtClean="0"/>
              <a:t>hylogenetics</a:t>
            </a:r>
            <a:r>
              <a:rPr lang="en-US" sz="2000" dirty="0" smtClean="0"/>
              <a:t>.</a:t>
            </a:r>
          </a:p>
          <a:p>
            <a:pPr marL="457200" lvl="1" indent="0">
              <a:buNone/>
            </a:pPr>
            <a:r>
              <a:rPr lang="en-US" sz="2000" dirty="0" smtClean="0"/>
              <a:t>2) We use various Phylogenetic algorithms to analyze these taxa.</a:t>
            </a:r>
          </a:p>
          <a:p>
            <a:pPr marL="457200" lvl="1" indent="0">
              <a:buNone/>
            </a:pPr>
            <a:r>
              <a:rPr lang="en-US" sz="2000" dirty="0" smtClean="0"/>
              <a:t>3) We obtain conclusions with the resultant tree.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535718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 - Novel Approach</a:t>
            </a:r>
            <a:endParaRPr lang="en-IN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5813" y="1453785"/>
            <a:ext cx="7415932" cy="4995553"/>
          </a:xfrm>
        </p:spPr>
      </p:pic>
    </p:spTree>
    <p:extLst>
      <p:ext uri="{BB962C8B-B14F-4D97-AF65-F5344CB8AC3E}">
        <p14:creationId xmlns:p14="http://schemas.microsoft.com/office/powerpoint/2010/main" val="3931438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Trees were constructed using both:</a:t>
            </a:r>
          </a:p>
          <a:p>
            <a:pPr lvl="1"/>
            <a:r>
              <a:rPr lang="en-US" dirty="0" smtClean="0"/>
              <a:t>Orthographic Similarity (Baseline Approach)</a:t>
            </a:r>
          </a:p>
          <a:p>
            <a:pPr lvl="1"/>
            <a:r>
              <a:rPr lang="en-US" dirty="0" smtClean="0"/>
              <a:t>Deep Cross-Lingual </a:t>
            </a:r>
            <a:r>
              <a:rPr lang="en-US" dirty="0" err="1" smtClean="0"/>
              <a:t>Embeddings</a:t>
            </a:r>
            <a:r>
              <a:rPr lang="en-US" dirty="0" smtClean="0"/>
              <a:t> (Novel Approach)</a:t>
            </a:r>
          </a:p>
          <a:p>
            <a:r>
              <a:rPr lang="en-US" dirty="0" smtClean="0"/>
              <a:t>We observe that:</a:t>
            </a:r>
          </a:p>
          <a:p>
            <a:pPr lvl="1"/>
            <a:r>
              <a:rPr lang="en-US" dirty="0" smtClean="0"/>
              <a:t>The Cross-Lingual approach results in a depict closeness in the languages in a better way.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39522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</a:t>
            </a:r>
            <a:r>
              <a:rPr lang="en-US" dirty="0" smtClean="0"/>
              <a:t>xtend this work for several other Indian Languages(Excluding these 14).</a:t>
            </a:r>
          </a:p>
          <a:p>
            <a:r>
              <a:rPr lang="en-US" dirty="0" smtClean="0"/>
              <a:t>Experiment inducing cognate data into this experiment and compare results.</a:t>
            </a:r>
          </a:p>
          <a:p>
            <a:r>
              <a:rPr lang="en-US" dirty="0" smtClean="0"/>
              <a:t>Increase the size </a:t>
            </a:r>
            <a:r>
              <a:rPr lang="en-US" dirty="0"/>
              <a:t>of </a:t>
            </a:r>
            <a:r>
              <a:rPr lang="en-US" dirty="0" smtClean="0"/>
              <a:t>corpora and run experiments. </a:t>
            </a:r>
          </a:p>
          <a:p>
            <a:r>
              <a:rPr lang="en-US" dirty="0" smtClean="0"/>
              <a:t>Improve the </a:t>
            </a:r>
            <a:r>
              <a:rPr lang="en-US" dirty="0" err="1" smtClean="0"/>
              <a:t>embeddings</a:t>
            </a:r>
            <a:r>
              <a:rPr lang="en-US" dirty="0" smtClean="0"/>
              <a:t> model.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32133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9493"/>
          </a:xfrm>
        </p:spPr>
        <p:txBody>
          <a:bodyPr/>
          <a:lstStyle/>
          <a:p>
            <a:r>
              <a:rPr lang="en-IN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42473"/>
            <a:ext cx="10515600" cy="463449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IN" sz="1800" dirty="0" err="1" smtClean="0"/>
              <a:t>Anoop</a:t>
            </a:r>
            <a:r>
              <a:rPr lang="en-IN" sz="1800" dirty="0" smtClean="0"/>
              <a:t> </a:t>
            </a:r>
            <a:r>
              <a:rPr lang="en-IN" sz="1800" dirty="0" err="1"/>
              <a:t>Kunchukuttan</a:t>
            </a:r>
            <a:r>
              <a:rPr lang="en-IN" sz="1800" dirty="0"/>
              <a:t>, 2013, “Indic </a:t>
            </a:r>
            <a:r>
              <a:rPr lang="en-IN" sz="1800" dirty="0" err="1"/>
              <a:t>nlp</a:t>
            </a:r>
            <a:r>
              <a:rPr lang="en-IN" sz="1800" dirty="0"/>
              <a:t> library,” </a:t>
            </a:r>
            <a:r>
              <a:rPr lang="en-IN" sz="1800" dirty="0">
                <a:hlinkClick r:id="rId2"/>
              </a:rPr>
              <a:t>https://</a:t>
            </a:r>
            <a:r>
              <a:rPr lang="en-IN" sz="1800" dirty="0" smtClean="0">
                <a:hlinkClick r:id="rId2"/>
              </a:rPr>
              <a:t>github.com/anoopkunchukuttan/indic_nlp_library</a:t>
            </a:r>
            <a:endParaRPr lang="en-IN" sz="1800" dirty="0" smtClean="0"/>
          </a:p>
          <a:p>
            <a:pPr marL="457200" indent="-457200">
              <a:buFont typeface="+mj-lt"/>
              <a:buAutoNum type="arabicPeriod"/>
            </a:pPr>
            <a:r>
              <a:rPr lang="en-IN" sz="1800" dirty="0"/>
              <a:t>Daniel </a:t>
            </a:r>
            <a:r>
              <a:rPr lang="en-IN" sz="1800" dirty="0" err="1"/>
              <a:t>Cer</a:t>
            </a:r>
            <a:r>
              <a:rPr lang="en-IN" sz="1800" dirty="0"/>
              <a:t>, </a:t>
            </a:r>
            <a:r>
              <a:rPr lang="en-IN" sz="1800" dirty="0" err="1"/>
              <a:t>Yinfei</a:t>
            </a:r>
            <a:r>
              <a:rPr lang="en-IN" sz="1800" dirty="0"/>
              <a:t> Yang, Sheng-</a:t>
            </a:r>
            <a:r>
              <a:rPr lang="en-IN" sz="1800" dirty="0" err="1"/>
              <a:t>yi</a:t>
            </a:r>
            <a:r>
              <a:rPr lang="en-IN" sz="1800" dirty="0"/>
              <a:t> Kong, Nan Hua, Nicole </a:t>
            </a:r>
            <a:r>
              <a:rPr lang="en-IN" sz="1800" dirty="0" err="1"/>
              <a:t>Limtiaco</a:t>
            </a:r>
            <a:r>
              <a:rPr lang="en-IN" sz="1800" dirty="0"/>
              <a:t>, </a:t>
            </a:r>
            <a:r>
              <a:rPr lang="en-IN" sz="1800" dirty="0" err="1"/>
              <a:t>Rhomni</a:t>
            </a:r>
            <a:r>
              <a:rPr lang="en-IN" sz="1800" dirty="0"/>
              <a:t> </a:t>
            </a:r>
            <a:r>
              <a:rPr lang="en-IN" sz="1800" dirty="0" smtClean="0"/>
              <a:t>St  John</a:t>
            </a:r>
            <a:r>
              <a:rPr lang="en-IN" sz="1800" dirty="0"/>
              <a:t>, Noah Constant, Mario Guajardo-</a:t>
            </a:r>
            <a:r>
              <a:rPr lang="en-IN" sz="1800" dirty="0" err="1"/>
              <a:t>Cespedes</a:t>
            </a:r>
            <a:r>
              <a:rPr lang="en-IN" sz="1800" dirty="0"/>
              <a:t>, Steve Yuan, Chris Tar, </a:t>
            </a:r>
            <a:r>
              <a:rPr lang="en-IN" sz="1800" dirty="0" smtClean="0"/>
              <a:t>et al 2018. Universal sentence encoder. </a:t>
            </a:r>
            <a:r>
              <a:rPr lang="en-IN" sz="1800" dirty="0" err="1" smtClean="0"/>
              <a:t>arXiv</a:t>
            </a:r>
            <a:r>
              <a:rPr lang="en-IN" sz="1800" dirty="0" smtClean="0"/>
              <a:t> preprint arXiv:1803.11175 (2018).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1800" dirty="0" err="1"/>
              <a:t>Baroni</a:t>
            </a:r>
            <a:r>
              <a:rPr lang="en-IN" sz="1800" dirty="0"/>
              <a:t>, Marco, and Alessandro </a:t>
            </a:r>
            <a:r>
              <a:rPr lang="en-IN" sz="1800" dirty="0" err="1"/>
              <a:t>Lenci</a:t>
            </a:r>
            <a:r>
              <a:rPr lang="en-IN" sz="1800" dirty="0"/>
              <a:t>, 2010, “Distributional memory: A general </a:t>
            </a:r>
            <a:r>
              <a:rPr lang="en-IN" sz="1800" dirty="0" smtClean="0"/>
              <a:t>frame-work </a:t>
            </a:r>
            <a:r>
              <a:rPr lang="en-IN" sz="1800" dirty="0"/>
              <a:t>for corpus-based semantics,” Computational Linguistics 36, </a:t>
            </a:r>
            <a:r>
              <a:rPr lang="en-IN" sz="1800" dirty="0" smtClean="0"/>
              <a:t>673–721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1800" dirty="0" err="1"/>
              <a:t>Mikolov</a:t>
            </a:r>
            <a:r>
              <a:rPr lang="en-IN" sz="1800" dirty="0"/>
              <a:t>, Tomas, Kai Chen, Greg </a:t>
            </a:r>
            <a:r>
              <a:rPr lang="en-IN" sz="1800" dirty="0" err="1"/>
              <a:t>Corrado</a:t>
            </a:r>
            <a:r>
              <a:rPr lang="en-IN" sz="1800" dirty="0"/>
              <a:t>, and Jeffrey Dean, 2013, “Efficient </a:t>
            </a:r>
            <a:r>
              <a:rPr lang="en-IN" sz="1800" dirty="0" err="1" smtClean="0"/>
              <a:t>estimationof</a:t>
            </a:r>
            <a:r>
              <a:rPr lang="en-IN" sz="1800" dirty="0" smtClean="0"/>
              <a:t> </a:t>
            </a:r>
            <a:r>
              <a:rPr lang="en-IN" sz="1800" dirty="0"/>
              <a:t>word representations in vector space,” </a:t>
            </a:r>
            <a:r>
              <a:rPr lang="en-IN" sz="1800" dirty="0" err="1"/>
              <a:t>arXiv</a:t>
            </a:r>
            <a:r>
              <a:rPr lang="en-IN" sz="1800" dirty="0"/>
              <a:t> preprint </a:t>
            </a:r>
            <a:r>
              <a:rPr lang="en-IN" sz="1800" dirty="0" smtClean="0"/>
              <a:t>arXiv:1301.3781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1800" dirty="0" err="1"/>
              <a:t>Conneau</a:t>
            </a:r>
            <a:r>
              <a:rPr lang="en-IN" sz="1800" dirty="0"/>
              <a:t>, Alexis, Guillaume </a:t>
            </a:r>
            <a:r>
              <a:rPr lang="en-IN" sz="1800" dirty="0" err="1"/>
              <a:t>Lample</a:t>
            </a:r>
            <a:r>
              <a:rPr lang="en-IN" sz="1800" dirty="0"/>
              <a:t>, </a:t>
            </a:r>
            <a:r>
              <a:rPr lang="en-IN" sz="1800" dirty="0" err="1"/>
              <a:t>Marc’Aurelio</a:t>
            </a:r>
            <a:r>
              <a:rPr lang="en-IN" sz="1800" dirty="0"/>
              <a:t> </a:t>
            </a:r>
            <a:r>
              <a:rPr lang="en-IN" sz="1800" dirty="0" err="1"/>
              <a:t>Ranzato</a:t>
            </a:r>
            <a:r>
              <a:rPr lang="en-IN" sz="1800" dirty="0"/>
              <a:t>, </a:t>
            </a:r>
            <a:r>
              <a:rPr lang="en-IN" sz="1800" dirty="0" err="1"/>
              <a:t>Ludovic</a:t>
            </a:r>
            <a:r>
              <a:rPr lang="en-IN" sz="1800" dirty="0"/>
              <a:t> </a:t>
            </a:r>
            <a:r>
              <a:rPr lang="en-IN" sz="1800" dirty="0" err="1" smtClean="0"/>
              <a:t>Denoyer</a:t>
            </a:r>
            <a:r>
              <a:rPr lang="en-IN" sz="1800" dirty="0" smtClean="0"/>
              <a:t>, and </a:t>
            </a:r>
            <a:r>
              <a:rPr lang="en-IN" sz="1800" dirty="0" err="1"/>
              <a:t>Herve</a:t>
            </a:r>
            <a:r>
              <a:rPr lang="en-IN" sz="1800" dirty="0"/>
              <a:t> J  ́ </a:t>
            </a:r>
            <a:r>
              <a:rPr lang="en-IN" sz="1800" dirty="0" err="1"/>
              <a:t>egou</a:t>
            </a:r>
            <a:r>
              <a:rPr lang="en-IN" sz="1800" dirty="0"/>
              <a:t>, 2017, “Word translation without parallel data,”  ́ </a:t>
            </a:r>
            <a:r>
              <a:rPr lang="en-IN" sz="1800" dirty="0" err="1"/>
              <a:t>arXiv</a:t>
            </a:r>
            <a:r>
              <a:rPr lang="en-IN" sz="1800" dirty="0"/>
              <a:t> </a:t>
            </a:r>
            <a:r>
              <a:rPr lang="en-IN" sz="1800" dirty="0" smtClean="0"/>
              <a:t>preprint arXiv:1710.04087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 err="1"/>
              <a:t>Ilan</a:t>
            </a:r>
            <a:r>
              <a:rPr lang="en-US" sz="1800" dirty="0"/>
              <a:t> </a:t>
            </a:r>
            <a:r>
              <a:rPr lang="en-US" sz="1800" dirty="0" err="1"/>
              <a:t>Gronau</a:t>
            </a:r>
            <a:r>
              <a:rPr lang="en-US" sz="1800" dirty="0"/>
              <a:t> and </a:t>
            </a:r>
            <a:r>
              <a:rPr lang="en-US" sz="1800" dirty="0" err="1"/>
              <a:t>Shlomo</a:t>
            </a:r>
            <a:r>
              <a:rPr lang="en-US" sz="1800" dirty="0"/>
              <a:t> Moran. 2007. Optimal implementations of </a:t>
            </a:r>
            <a:r>
              <a:rPr lang="en-US" sz="1800" dirty="0" smtClean="0"/>
              <a:t>UPGMA and </a:t>
            </a:r>
            <a:r>
              <a:rPr lang="en-US" sz="1800" dirty="0"/>
              <a:t>other common clustering algorithms. Inform. Process. Lett. 104, 6 (2007</a:t>
            </a:r>
            <a:r>
              <a:rPr lang="en-US" sz="1800" dirty="0" smtClean="0"/>
              <a:t>), 205–210</a:t>
            </a:r>
            <a:r>
              <a:rPr lang="en-US" sz="1800" dirty="0"/>
              <a:t>.</a:t>
            </a:r>
            <a:endParaRPr lang="en-IN" sz="1800" dirty="0" smtClean="0"/>
          </a:p>
          <a:p>
            <a:pPr marL="457200" indent="-457200">
              <a:buFont typeface="+mj-lt"/>
              <a:buAutoNum type="arabicPeriod"/>
            </a:pPr>
            <a:endParaRPr lang="en-IN" sz="1800" dirty="0"/>
          </a:p>
        </p:txBody>
      </p:sp>
    </p:spTree>
    <p:extLst>
      <p:ext uri="{BB962C8B-B14F-4D97-AF65-F5344CB8AC3E}">
        <p14:creationId xmlns:p14="http://schemas.microsoft.com/office/powerpoint/2010/main" val="3438684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32980"/>
            <a:ext cx="10515600" cy="715530"/>
          </a:xfrm>
        </p:spPr>
        <p:txBody>
          <a:bodyPr/>
          <a:lstStyle/>
          <a:p>
            <a:r>
              <a:rPr lang="en-US" dirty="0" smtClean="0"/>
              <a:t>Motivation: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16364"/>
            <a:ext cx="10515600" cy="4560599"/>
          </a:xfrm>
        </p:spPr>
        <p:txBody>
          <a:bodyPr/>
          <a:lstStyle/>
          <a:p>
            <a:r>
              <a:rPr lang="en-US" b="1" dirty="0" smtClean="0"/>
              <a:t>Lack of Context: </a:t>
            </a:r>
            <a:r>
              <a:rPr lang="en-US" dirty="0" smtClean="0"/>
              <a:t>Most of </a:t>
            </a:r>
            <a:r>
              <a:rPr lang="en-US" dirty="0"/>
              <a:t>the </a:t>
            </a:r>
            <a:r>
              <a:rPr lang="en-US" dirty="0" smtClean="0"/>
              <a:t>previous literature focuses on construction of </a:t>
            </a:r>
            <a:r>
              <a:rPr lang="en-US" dirty="0" err="1" smtClean="0"/>
              <a:t>phylo</a:t>
            </a:r>
            <a:r>
              <a:rPr lang="en-US" dirty="0"/>
              <a:t>-trees using n-grams and cognates based </a:t>
            </a:r>
            <a:r>
              <a:rPr lang="en-US" dirty="0" smtClean="0"/>
              <a:t>methods.</a:t>
            </a:r>
          </a:p>
          <a:p>
            <a:r>
              <a:rPr lang="en-US" dirty="0" smtClean="0"/>
              <a:t>These methods do not focus on </a:t>
            </a:r>
            <a:r>
              <a:rPr lang="en-US" dirty="0"/>
              <a:t>the </a:t>
            </a:r>
            <a:r>
              <a:rPr lang="en-US" dirty="0" smtClean="0"/>
              <a:t>semantics of a word. Which also means these methods do not take the meaning of a word into account</a:t>
            </a:r>
          </a:p>
          <a:p>
            <a:r>
              <a:rPr lang="en-US" dirty="0"/>
              <a:t>These Vectors were calculated for various Indian languages</a:t>
            </a:r>
            <a:r>
              <a:rPr lang="en-US" dirty="0" smtClean="0"/>
              <a:t>. Hence taking schematics(context, meaning) into account.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4409" y="4632867"/>
            <a:ext cx="4591917" cy="222513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045132" y="5161300"/>
            <a:ext cx="15332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2"/>
                </a:solidFill>
              </a:rPr>
              <a:t>Not this but smaller and our own image.</a:t>
            </a:r>
            <a:endParaRPr lang="en-IN" sz="20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5833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7893"/>
          </a:xfrm>
        </p:spPr>
        <p:txBody>
          <a:bodyPr/>
          <a:lstStyle/>
          <a:p>
            <a:r>
              <a:rPr lang="en-US" dirty="0" smtClean="0"/>
              <a:t>Experiment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73018"/>
            <a:ext cx="10515600" cy="50039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 smtClean="0"/>
              <a:t>1) Acquiring and cleaning the </a:t>
            </a:r>
            <a:r>
              <a:rPr lang="en-US" sz="2600" dirty="0" err="1" smtClean="0"/>
              <a:t>IndoWordNet</a:t>
            </a:r>
            <a:r>
              <a:rPr lang="en-US" sz="2600" dirty="0" smtClean="0"/>
              <a:t> data:</a:t>
            </a:r>
          </a:p>
          <a:p>
            <a:pPr lvl="1"/>
            <a:r>
              <a:rPr lang="en-US" sz="2200" dirty="0" smtClean="0"/>
              <a:t>Converting Script: Unicode </a:t>
            </a:r>
            <a:r>
              <a:rPr lang="en-US" sz="2200" dirty="0"/>
              <a:t>offsetting </a:t>
            </a:r>
            <a:r>
              <a:rPr lang="en-US" sz="2200" dirty="0" smtClean="0"/>
              <a:t>(</a:t>
            </a:r>
            <a:r>
              <a:rPr lang="en-US" sz="2200" dirty="0" err="1"/>
              <a:t>Anoop</a:t>
            </a:r>
            <a:r>
              <a:rPr lang="en-US" sz="2200" dirty="0"/>
              <a:t> </a:t>
            </a:r>
            <a:r>
              <a:rPr lang="en-US" sz="2200" dirty="0" err="1"/>
              <a:t>Kunchukuttan</a:t>
            </a:r>
            <a:r>
              <a:rPr lang="en-US" sz="2200" dirty="0"/>
              <a:t>, 2013</a:t>
            </a:r>
            <a:r>
              <a:rPr lang="en-US" sz="2200" dirty="0" smtClean="0"/>
              <a:t>)</a:t>
            </a:r>
          </a:p>
          <a:p>
            <a:pPr lvl="1"/>
            <a:r>
              <a:rPr lang="en-US" sz="2200" dirty="0" smtClean="0"/>
              <a:t>POS Removal </a:t>
            </a:r>
            <a:r>
              <a:rPr lang="en-US" sz="2200" i="1" dirty="0" smtClean="0"/>
              <a:t>etc.</a:t>
            </a:r>
            <a:r>
              <a:rPr lang="en-US" sz="2200" dirty="0" smtClean="0"/>
              <a:t> </a:t>
            </a:r>
          </a:p>
          <a:p>
            <a:pPr marL="0" indent="0">
              <a:buNone/>
            </a:pPr>
            <a:r>
              <a:rPr lang="en-US" sz="2600" dirty="0" smtClean="0"/>
              <a:t>2) Calculating Distance Matrix:</a:t>
            </a:r>
          </a:p>
          <a:p>
            <a:pPr lvl="1"/>
            <a:r>
              <a:rPr lang="en-US" sz="2200" dirty="0" smtClean="0"/>
              <a:t>Baseline:</a:t>
            </a:r>
          </a:p>
          <a:p>
            <a:pPr lvl="2"/>
            <a:r>
              <a:rPr lang="en-US" sz="1800" dirty="0" smtClean="0"/>
              <a:t>Weighted Lexical similarity.</a:t>
            </a:r>
          </a:p>
          <a:p>
            <a:pPr lvl="1"/>
            <a:r>
              <a:rPr lang="en-US" sz="2200" dirty="0" smtClean="0"/>
              <a:t>Novel Approach:</a:t>
            </a:r>
          </a:p>
          <a:p>
            <a:pPr lvl="2"/>
            <a:r>
              <a:rPr lang="en-US" sz="1800" dirty="0" smtClean="0"/>
              <a:t>Angular Cosine </a:t>
            </a:r>
            <a:r>
              <a:rPr lang="en-US" sz="1800" dirty="0" err="1" smtClean="0"/>
              <a:t>Disatance</a:t>
            </a:r>
            <a:r>
              <a:rPr lang="en-US" sz="1800" dirty="0" smtClean="0"/>
              <a:t>[2]</a:t>
            </a:r>
          </a:p>
          <a:p>
            <a:pPr lvl="3"/>
            <a:r>
              <a:rPr lang="en-US" sz="1600" dirty="0" err="1" smtClean="0"/>
              <a:t>Synset</a:t>
            </a:r>
            <a:r>
              <a:rPr lang="en-US" sz="1600" dirty="0" smtClean="0"/>
              <a:t> wise.</a:t>
            </a:r>
          </a:p>
          <a:p>
            <a:pPr marL="0" indent="0">
              <a:buNone/>
            </a:pPr>
            <a:r>
              <a:rPr lang="en-US" sz="2600" dirty="0" smtClean="0"/>
              <a:t>3) Tree Construction:</a:t>
            </a:r>
          </a:p>
          <a:p>
            <a:pPr lvl="1"/>
            <a:r>
              <a:rPr lang="en-US" sz="2200" dirty="0" smtClean="0"/>
              <a:t>UPGMA:</a:t>
            </a:r>
          </a:p>
          <a:p>
            <a:pPr marL="914400" lvl="2" indent="0">
              <a:buNone/>
            </a:pPr>
            <a:r>
              <a:rPr lang="en-US" sz="1800" dirty="0" smtClean="0"/>
              <a:t>	</a:t>
            </a:r>
          </a:p>
          <a:p>
            <a:pPr marL="0" indent="0">
              <a:buNone/>
            </a:pPr>
            <a:r>
              <a:rPr lang="en-US" sz="2600" dirty="0" smtClean="0"/>
              <a:t>				</a:t>
            </a:r>
            <a:r>
              <a:rPr lang="en-US" sz="2600" dirty="0"/>
              <a:t>	</a:t>
            </a:r>
            <a:endParaRPr lang="en-US" sz="2600" dirty="0" smtClean="0"/>
          </a:p>
          <a:p>
            <a:pPr lvl="1"/>
            <a:endParaRPr lang="en-US" sz="2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6002" y="5390100"/>
            <a:ext cx="2477162" cy="78686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488873" y="5319063"/>
            <a:ext cx="4267200" cy="92893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Where,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|A|, |B|: Average  </a:t>
            </a:r>
            <a:r>
              <a:rPr lang="en-US" sz="2000" dirty="0" smtClean="0">
                <a:solidFill>
                  <a:schemeClr val="tx1"/>
                </a:solidFill>
              </a:rPr>
              <a:t>Clusters</a:t>
            </a:r>
          </a:p>
          <a:p>
            <a:r>
              <a:rPr lang="en-US" sz="2000" dirty="0">
                <a:solidFill>
                  <a:schemeClr val="tx1"/>
                </a:solidFill>
              </a:rPr>
              <a:t>d</a:t>
            </a:r>
            <a:r>
              <a:rPr lang="en-US" sz="2000" dirty="0" smtClean="0">
                <a:solidFill>
                  <a:schemeClr val="tx1"/>
                </a:solidFill>
              </a:rPr>
              <a:t>(</a:t>
            </a:r>
            <a:r>
              <a:rPr lang="en-US" sz="2000" dirty="0" err="1" smtClean="0">
                <a:solidFill>
                  <a:schemeClr val="tx1"/>
                </a:solidFill>
              </a:rPr>
              <a:t>x,y</a:t>
            </a:r>
            <a:r>
              <a:rPr lang="en-US" sz="2000" dirty="0" smtClean="0">
                <a:solidFill>
                  <a:schemeClr val="tx1"/>
                </a:solidFill>
              </a:rPr>
              <a:t>) : distance </a:t>
            </a:r>
            <a:r>
              <a:rPr lang="en-US" dirty="0" smtClean="0">
                <a:solidFill>
                  <a:schemeClr val="tx1"/>
                </a:solidFill>
              </a:rPr>
              <a:t>between pairs</a:t>
            </a: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6" name="Right Brace 5"/>
          <p:cNvSpPr/>
          <p:nvPr/>
        </p:nvSpPr>
        <p:spPr>
          <a:xfrm>
            <a:off x="3953164" y="5319063"/>
            <a:ext cx="304800" cy="857900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50994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3239"/>
          </a:xfrm>
        </p:spPr>
        <p:txBody>
          <a:bodyPr/>
          <a:lstStyle/>
          <a:p>
            <a:r>
              <a:rPr lang="en-US" dirty="0" smtClean="0"/>
              <a:t>WordNet Dataset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37673"/>
            <a:ext cx="10515600" cy="4939290"/>
          </a:xfrm>
        </p:spPr>
        <p:txBody>
          <a:bodyPr/>
          <a:lstStyle/>
          <a:p>
            <a:r>
              <a:rPr lang="en-US" dirty="0" smtClean="0"/>
              <a:t>Large </a:t>
            </a:r>
            <a:r>
              <a:rPr lang="en-US" dirty="0"/>
              <a:t>lexical database of a language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Synsets</a:t>
            </a:r>
            <a:r>
              <a:rPr lang="en-US" dirty="0" smtClean="0"/>
              <a:t>, each expressing different concept.</a:t>
            </a:r>
          </a:p>
          <a:p>
            <a:r>
              <a:rPr lang="en-US" dirty="0" smtClean="0"/>
              <a:t>All </a:t>
            </a:r>
            <a:r>
              <a:rPr lang="en-US" dirty="0" err="1" smtClean="0"/>
              <a:t>WordNets</a:t>
            </a:r>
            <a:r>
              <a:rPr lang="en-US" dirty="0" smtClean="0"/>
              <a:t> in the </a:t>
            </a:r>
            <a:r>
              <a:rPr lang="en-US" dirty="0" err="1" smtClean="0"/>
              <a:t>IndoWordNet</a:t>
            </a:r>
            <a:r>
              <a:rPr lang="en-US" dirty="0" smtClean="0"/>
              <a:t> have:</a:t>
            </a:r>
          </a:p>
          <a:p>
            <a:pPr lvl="1"/>
            <a:r>
              <a:rPr lang="en-US" dirty="0" smtClean="0"/>
              <a:t>Parallel ids</a:t>
            </a:r>
          </a:p>
          <a:p>
            <a:pPr lvl="1"/>
            <a:r>
              <a:rPr lang="en-US" dirty="0" smtClean="0"/>
              <a:t>5 Parts separated by semi-colon(“;”):</a:t>
            </a:r>
          </a:p>
          <a:p>
            <a:pPr lvl="2"/>
            <a:r>
              <a:rPr lang="en-US" dirty="0"/>
              <a:t>ID : Every line is given a unique ID.</a:t>
            </a:r>
            <a:endParaRPr lang="en-US" dirty="0" smtClean="0"/>
          </a:p>
          <a:p>
            <a:pPr lvl="2"/>
            <a:r>
              <a:rPr lang="en-US" dirty="0" smtClean="0"/>
              <a:t>Words : Separated by a comma(“,”)</a:t>
            </a:r>
          </a:p>
          <a:p>
            <a:pPr lvl="2"/>
            <a:r>
              <a:rPr lang="en-US" dirty="0" smtClean="0"/>
              <a:t>Gloss  </a:t>
            </a:r>
          </a:p>
          <a:p>
            <a:pPr lvl="2"/>
            <a:r>
              <a:rPr lang="en-US" dirty="0" smtClean="0"/>
              <a:t>Definition  </a:t>
            </a:r>
          </a:p>
          <a:p>
            <a:pPr lvl="2"/>
            <a:r>
              <a:rPr lang="en-US" dirty="0" smtClean="0"/>
              <a:t>POS : Tagged Part-of-speech</a:t>
            </a:r>
          </a:p>
          <a:p>
            <a:pPr lvl="1"/>
            <a:r>
              <a:rPr lang="en-US" dirty="0" smtClean="0"/>
              <a:t>Arranged in format:</a:t>
            </a:r>
          </a:p>
          <a:p>
            <a:pPr lvl="2"/>
            <a:r>
              <a:rPr lang="en-US" dirty="0"/>
              <a:t>(ID ; Words ; Gloss ; </a:t>
            </a:r>
            <a:r>
              <a:rPr lang="en-US" dirty="0" smtClean="0"/>
              <a:t>Definition </a:t>
            </a:r>
            <a:r>
              <a:rPr lang="en-US" dirty="0"/>
              <a:t>; POS )</a:t>
            </a:r>
            <a:endParaRPr lang="en-IN" dirty="0"/>
          </a:p>
        </p:txBody>
      </p:sp>
      <p:sp>
        <p:nvSpPr>
          <p:cNvPr id="4" name="Right Brace 3"/>
          <p:cNvSpPr/>
          <p:nvPr/>
        </p:nvSpPr>
        <p:spPr>
          <a:xfrm>
            <a:off x="3195782" y="4239491"/>
            <a:ext cx="110836" cy="554182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3445164" y="4341092"/>
            <a:ext cx="2050472" cy="37869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Represent Context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27017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94219"/>
          </a:xfrm>
        </p:spPr>
        <p:txBody>
          <a:bodyPr>
            <a:normAutofit/>
          </a:bodyPr>
          <a:lstStyle/>
          <a:p>
            <a:r>
              <a:rPr lang="en-IN" sz="4800" dirty="0" smtClean="0"/>
              <a:t>Statistics:</a:t>
            </a:r>
            <a:endParaRPr lang="en-IN" sz="4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662545"/>
            <a:ext cx="10515600" cy="4599710"/>
          </a:xfrm>
        </p:spPr>
        <p:txBody>
          <a:bodyPr/>
          <a:lstStyle/>
          <a:p>
            <a:r>
              <a:rPr lang="en-US" dirty="0" smtClean="0"/>
              <a:t>14 Different Indian Languages</a:t>
            </a:r>
          </a:p>
          <a:p>
            <a:r>
              <a:rPr lang="en-US" dirty="0" smtClean="0"/>
              <a:t>Monolingual</a:t>
            </a:r>
          </a:p>
          <a:p>
            <a:r>
              <a:rPr lang="en-US" dirty="0" smtClean="0"/>
              <a:t>Each ranging from 2 Lakh to 15 thousand unique lines</a:t>
            </a:r>
          </a:p>
          <a:p>
            <a:r>
              <a:rPr lang="en-US" dirty="0" smtClean="0"/>
              <a:t>Same data was used as a part of bi-lingual dictionaries for producing vectors.</a:t>
            </a:r>
          </a:p>
          <a:p>
            <a:r>
              <a:rPr lang="en-US" dirty="0" smtClean="0"/>
              <a:t>Brief stats:</a:t>
            </a:r>
            <a:endParaRPr lang="en-IN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741328"/>
            <a:ext cx="10410876" cy="1223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298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37309"/>
            <a:ext cx="10515600" cy="979055"/>
          </a:xfrm>
        </p:spPr>
        <p:txBody>
          <a:bodyPr/>
          <a:lstStyle/>
          <a:p>
            <a:r>
              <a:rPr lang="en-US" dirty="0" smtClean="0"/>
              <a:t>Edit Distance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255"/>
            <a:ext cx="10515600" cy="4486708"/>
          </a:xfrm>
        </p:spPr>
        <p:txBody>
          <a:bodyPr/>
          <a:lstStyle/>
          <a:p>
            <a:r>
              <a:rPr lang="en-US" dirty="0"/>
              <a:t>M</a:t>
            </a:r>
            <a:r>
              <a:rPr lang="en-US" dirty="0" smtClean="0"/>
              <a:t>inimum-weight </a:t>
            </a:r>
            <a:r>
              <a:rPr lang="en-US" dirty="0"/>
              <a:t>series of edit operations that transforms </a:t>
            </a:r>
            <a:r>
              <a:rPr lang="en-US" i="1" dirty="0"/>
              <a:t>a</a:t>
            </a:r>
            <a:r>
              <a:rPr lang="en-US" dirty="0"/>
              <a:t> into </a:t>
            </a:r>
            <a:r>
              <a:rPr lang="en-US" i="1" dirty="0" smtClean="0"/>
              <a:t>b. Where a, b are strings.</a:t>
            </a:r>
          </a:p>
          <a:p>
            <a:r>
              <a:rPr lang="en-US" i="1" dirty="0" smtClean="0"/>
              <a:t>Example:</a:t>
            </a:r>
          </a:p>
          <a:p>
            <a:endParaRPr lang="en-US" i="1" dirty="0"/>
          </a:p>
          <a:p>
            <a:endParaRPr lang="en-US" i="1" dirty="0" smtClean="0"/>
          </a:p>
          <a:p>
            <a:endParaRPr lang="en-US" i="1" dirty="0"/>
          </a:p>
          <a:p>
            <a:r>
              <a:rPr lang="en-US" i="1" dirty="0" smtClean="0"/>
              <a:t>A variant of Edit Distance</a:t>
            </a:r>
            <a:r>
              <a:rPr lang="en-US" dirty="0" smtClean="0"/>
              <a:t>(</a:t>
            </a:r>
            <a:r>
              <a:rPr lang="en-IN" dirty="0" err="1" smtClean="0"/>
              <a:t>Levenshtein</a:t>
            </a:r>
            <a:r>
              <a:rPr lang="en-IN" dirty="0" smtClean="0"/>
              <a:t> Distance</a:t>
            </a:r>
            <a:r>
              <a:rPr lang="en-US" dirty="0" smtClean="0"/>
              <a:t>) was used in the calculation of the weighted average distance in the baseline approach. </a:t>
            </a:r>
            <a:endParaRPr lang="en-US" i="1" dirty="0" smtClean="0"/>
          </a:p>
          <a:p>
            <a:pPr marL="457200" lvl="1" indent="0">
              <a:buNone/>
            </a:pPr>
            <a:endParaRPr lang="en-IN" dirty="0"/>
          </a:p>
        </p:txBody>
      </p:sp>
      <p:sp>
        <p:nvSpPr>
          <p:cNvPr id="5" name="Rectangle 4"/>
          <p:cNvSpPr/>
          <p:nvPr/>
        </p:nvSpPr>
        <p:spPr>
          <a:xfrm>
            <a:off x="1320801" y="3103418"/>
            <a:ext cx="5292436" cy="1182255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IN" sz="2400" dirty="0" smtClean="0"/>
              <a:t>1. </a:t>
            </a:r>
            <a:r>
              <a:rPr lang="en-IN" sz="2400" b="1" dirty="0" smtClean="0"/>
              <a:t>k</a:t>
            </a:r>
            <a:r>
              <a:rPr lang="en-IN" sz="2400" dirty="0" smtClean="0"/>
              <a:t>itten </a:t>
            </a:r>
            <a:r>
              <a:rPr lang="en-IN" sz="2400" dirty="0"/>
              <a:t>→ </a:t>
            </a:r>
            <a:r>
              <a:rPr lang="en-IN" sz="2400" b="1" dirty="0" err="1" smtClean="0"/>
              <a:t>s</a:t>
            </a:r>
            <a:r>
              <a:rPr lang="en-IN" sz="2400" dirty="0" err="1" smtClean="0"/>
              <a:t>itten</a:t>
            </a:r>
            <a:r>
              <a:rPr lang="en-IN" sz="2400" dirty="0" smtClean="0"/>
              <a:t> </a:t>
            </a:r>
            <a:r>
              <a:rPr lang="en-IN" sz="2400" dirty="0"/>
              <a:t>(substitute </a:t>
            </a:r>
            <a:r>
              <a:rPr lang="en-IN" sz="2400" dirty="0" smtClean="0"/>
              <a:t>“s” </a:t>
            </a:r>
            <a:r>
              <a:rPr lang="en-IN" sz="2400" dirty="0"/>
              <a:t>for </a:t>
            </a:r>
            <a:r>
              <a:rPr lang="en-IN" sz="2400" dirty="0" smtClean="0"/>
              <a:t>“k”)</a:t>
            </a:r>
            <a:endParaRPr lang="en-IN" sz="2400" dirty="0"/>
          </a:p>
          <a:p>
            <a:r>
              <a:rPr lang="en-IN" sz="2400" dirty="0" smtClean="0"/>
              <a:t>2. </a:t>
            </a:r>
            <a:r>
              <a:rPr lang="en-IN" sz="2400" dirty="0" err="1" smtClean="0"/>
              <a:t>sitt</a:t>
            </a:r>
            <a:r>
              <a:rPr lang="en-IN" sz="2400" b="1" dirty="0" err="1" smtClean="0"/>
              <a:t>e</a:t>
            </a:r>
            <a:r>
              <a:rPr lang="en-IN" sz="2400" dirty="0" err="1" smtClean="0"/>
              <a:t>n</a:t>
            </a:r>
            <a:r>
              <a:rPr lang="en-IN" sz="2400" dirty="0" smtClean="0"/>
              <a:t> </a:t>
            </a:r>
            <a:r>
              <a:rPr lang="en-IN" sz="2400" dirty="0"/>
              <a:t>→ </a:t>
            </a:r>
            <a:r>
              <a:rPr lang="en-IN" sz="2400" dirty="0" err="1" smtClean="0"/>
              <a:t>sitt</a:t>
            </a:r>
            <a:r>
              <a:rPr lang="en-IN" sz="2400" b="1" dirty="0" err="1" smtClean="0"/>
              <a:t>i</a:t>
            </a:r>
            <a:r>
              <a:rPr lang="en-IN" sz="2400" dirty="0" err="1" smtClean="0"/>
              <a:t>n</a:t>
            </a:r>
            <a:r>
              <a:rPr lang="en-IN" sz="2400" dirty="0" smtClean="0"/>
              <a:t> </a:t>
            </a:r>
            <a:r>
              <a:rPr lang="en-IN" sz="2400" dirty="0"/>
              <a:t>(substitute </a:t>
            </a:r>
            <a:r>
              <a:rPr lang="en-IN" sz="2400" dirty="0" smtClean="0"/>
              <a:t>“</a:t>
            </a:r>
            <a:r>
              <a:rPr lang="en-IN" sz="2400" dirty="0" err="1" smtClean="0"/>
              <a:t>i</a:t>
            </a:r>
            <a:r>
              <a:rPr lang="en-IN" sz="2400" dirty="0" smtClean="0"/>
              <a:t>” </a:t>
            </a:r>
            <a:r>
              <a:rPr lang="en-IN" sz="2400" dirty="0"/>
              <a:t>for </a:t>
            </a:r>
            <a:r>
              <a:rPr lang="en-IN" sz="2400" dirty="0" smtClean="0"/>
              <a:t>“e”)</a:t>
            </a:r>
            <a:endParaRPr lang="en-IN" sz="2400" dirty="0"/>
          </a:p>
          <a:p>
            <a:r>
              <a:rPr lang="en-IN" sz="2400" dirty="0" smtClean="0"/>
              <a:t>3. </a:t>
            </a:r>
            <a:r>
              <a:rPr lang="en-IN" sz="2400" dirty="0" err="1" smtClean="0"/>
              <a:t>sittin</a:t>
            </a:r>
            <a:r>
              <a:rPr lang="en-IN" sz="2400" dirty="0" smtClean="0"/>
              <a:t> </a:t>
            </a:r>
            <a:r>
              <a:rPr lang="en-IN" sz="2400" dirty="0"/>
              <a:t>→ sittin</a:t>
            </a:r>
            <a:r>
              <a:rPr lang="en-IN" sz="2400" b="1" dirty="0"/>
              <a:t>g</a:t>
            </a:r>
            <a:r>
              <a:rPr lang="en-IN" sz="2400" dirty="0"/>
              <a:t> (insert “g” at the end)</a:t>
            </a:r>
          </a:p>
        </p:txBody>
      </p:sp>
      <p:sp>
        <p:nvSpPr>
          <p:cNvPr id="6" name="Rectangle 5"/>
          <p:cNvSpPr/>
          <p:nvPr/>
        </p:nvSpPr>
        <p:spPr>
          <a:xfrm>
            <a:off x="7737764" y="2817091"/>
            <a:ext cx="1717964" cy="166254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Here the distance would be 3.</a:t>
            </a:r>
            <a:endParaRPr lang="en-IN" dirty="0"/>
          </a:p>
        </p:txBody>
      </p:sp>
      <p:sp>
        <p:nvSpPr>
          <p:cNvPr id="7" name="Right Brace 6"/>
          <p:cNvSpPr/>
          <p:nvPr/>
        </p:nvSpPr>
        <p:spPr>
          <a:xfrm>
            <a:off x="7095838" y="2752437"/>
            <a:ext cx="461818" cy="1727200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31290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64911"/>
          </a:xfrm>
        </p:spPr>
        <p:txBody>
          <a:bodyPr>
            <a:normAutofit/>
          </a:bodyPr>
          <a:lstStyle/>
          <a:p>
            <a:r>
              <a:rPr lang="en-IN" b="1" dirty="0"/>
              <a:t>Normalized </a:t>
            </a:r>
            <a:r>
              <a:rPr lang="en-IN" b="1" dirty="0" err="1" smtClean="0"/>
              <a:t>Levenshtein</a:t>
            </a:r>
            <a:r>
              <a:rPr lang="en-IN" b="1" dirty="0"/>
              <a:t> </a:t>
            </a:r>
            <a:r>
              <a:rPr lang="en-IN" b="1" dirty="0" smtClean="0"/>
              <a:t>Distance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88655"/>
            <a:ext cx="10515600" cy="4588308"/>
          </a:xfrm>
        </p:spPr>
        <p:txBody>
          <a:bodyPr/>
          <a:lstStyle/>
          <a:p>
            <a:r>
              <a:rPr lang="en-US" sz="2600" dirty="0" smtClean="0"/>
              <a:t>When calculating Edit Distance, the result’s range cannot be predicted.</a:t>
            </a:r>
          </a:p>
          <a:p>
            <a:r>
              <a:rPr lang="en-US" sz="2600" dirty="0" smtClean="0"/>
              <a:t>To make the resultant always in a range of [0,1], we normalize the edit distance. </a:t>
            </a:r>
          </a:p>
          <a:p>
            <a:r>
              <a:rPr lang="en-US" sz="2600" dirty="0" smtClean="0"/>
              <a:t>To normalize we take the ratio of the edit cost and the length of the larger string.</a:t>
            </a:r>
          </a:p>
          <a:p>
            <a:r>
              <a:rPr lang="en-US" sz="2600" dirty="0" smtClean="0"/>
              <a:t>Example:</a:t>
            </a:r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5575285"/>
              </p:ext>
            </p:extLst>
          </p:nvPr>
        </p:nvGraphicFramePr>
        <p:xfrm>
          <a:off x="1117601" y="4693603"/>
          <a:ext cx="8128000" cy="1483360"/>
        </p:xfrm>
        <a:graphic>
          <a:graphicData uri="http://schemas.openxmlformats.org/drawingml/2006/table">
            <a:tbl>
              <a:tblPr firstRow="1" bandRow="1" bandCol="1">
                <a:tableStyleId>{5940675A-B579-460E-94D1-54222C63F5DA}</a:tableStyleId>
              </a:tblPr>
              <a:tblGrid>
                <a:gridCol w="2041236">
                  <a:extLst>
                    <a:ext uri="{9D8B030D-6E8A-4147-A177-3AD203B41FA5}">
                      <a16:colId xmlns:a16="http://schemas.microsoft.com/office/drawing/2014/main" val="2208790307"/>
                    </a:ext>
                  </a:extLst>
                </a:gridCol>
                <a:gridCol w="2022764">
                  <a:extLst>
                    <a:ext uri="{9D8B030D-6E8A-4147-A177-3AD203B41FA5}">
                      <a16:colId xmlns:a16="http://schemas.microsoft.com/office/drawing/2014/main" val="120883617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57855105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509802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Word(1)</a:t>
                      </a:r>
                      <a:endParaRPr lang="en-I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Word(2)</a:t>
                      </a:r>
                      <a:endParaRPr lang="en-I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Edit Distance</a:t>
                      </a:r>
                      <a:endParaRPr lang="en-I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Normalized</a:t>
                      </a:r>
                      <a:endParaRPr lang="en-IN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49367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HELLO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MELLO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1/5 = 0.2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18289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DRINK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BLINK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2/5 = 0.4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99470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FOLLOW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ACCEPT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6/6 = 1.0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8110008"/>
                  </a:ext>
                </a:extLst>
              </a:tr>
            </a:tbl>
          </a:graphicData>
        </a:graphic>
      </p:graphicFrame>
      <p:sp>
        <p:nvSpPr>
          <p:cNvPr id="6" name="Right Brace 5"/>
          <p:cNvSpPr/>
          <p:nvPr/>
        </p:nvSpPr>
        <p:spPr>
          <a:xfrm>
            <a:off x="9384145" y="5089236"/>
            <a:ext cx="212437" cy="1087727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Right Brace 6"/>
          <p:cNvSpPr/>
          <p:nvPr/>
        </p:nvSpPr>
        <p:spPr>
          <a:xfrm rot="16200000">
            <a:off x="6144765" y="3724600"/>
            <a:ext cx="181134" cy="1498254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9726064" y="5360724"/>
            <a:ext cx="1498254" cy="54474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Range = [0,1]</a:t>
            </a:r>
            <a:endParaRPr lang="en-IN" dirty="0"/>
          </a:p>
        </p:txBody>
      </p:sp>
      <p:sp>
        <p:nvSpPr>
          <p:cNvPr id="10" name="Rectangle 9"/>
          <p:cNvSpPr/>
          <p:nvPr/>
        </p:nvSpPr>
        <p:spPr>
          <a:xfrm>
            <a:off x="5486205" y="3705859"/>
            <a:ext cx="1498254" cy="54474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Range = [1,6]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6082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Angular Cosine Distance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Measures the similarity of two vectors.</a:t>
            </a:r>
          </a:p>
          <a:p>
            <a:r>
              <a:rPr lang="en-US" dirty="0" smtClean="0"/>
              <a:t>Effectively used to measure the angle between two vectors(Straight Lines). </a:t>
            </a:r>
          </a:p>
          <a:p>
            <a:r>
              <a:rPr lang="en-US" dirty="0" smtClean="0"/>
              <a:t>Example:</a:t>
            </a:r>
          </a:p>
          <a:p>
            <a:pPr marL="457200" lvl="1" indent="0">
              <a:buNone/>
            </a:pPr>
            <a:r>
              <a:rPr lang="en-US" dirty="0" smtClean="0"/>
              <a:t> </a:t>
            </a:r>
            <a:endParaRPr lang="en-IN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15736777"/>
                  </p:ext>
                </p:extLst>
              </p:nvPr>
            </p:nvGraphicFramePr>
            <p:xfrm>
              <a:off x="838200" y="4104892"/>
              <a:ext cx="8127999" cy="148336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2709333">
                      <a:extLst>
                        <a:ext uri="{9D8B030D-6E8A-4147-A177-3AD203B41FA5}">
                          <a16:colId xmlns:a16="http://schemas.microsoft.com/office/drawing/2014/main" val="3447082486"/>
                        </a:ext>
                      </a:extLst>
                    </a:gridCol>
                    <a:gridCol w="2330675">
                      <a:extLst>
                        <a:ext uri="{9D8B030D-6E8A-4147-A177-3AD203B41FA5}">
                          <a16:colId xmlns:a16="http://schemas.microsoft.com/office/drawing/2014/main" val="1585527412"/>
                        </a:ext>
                      </a:extLst>
                    </a:gridCol>
                    <a:gridCol w="3087991">
                      <a:extLst>
                        <a:ext uri="{9D8B030D-6E8A-4147-A177-3AD203B41FA5}">
                          <a16:colId xmlns:a16="http://schemas.microsoft.com/office/drawing/2014/main" val="347274813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Word(1)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Word(2)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Cosine angle</a:t>
                          </a:r>
                          <a:r>
                            <a:rPr lang="en-US" baseline="0" dirty="0" smtClean="0"/>
                            <a:t> between them</a:t>
                          </a:r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0770079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GOOD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BAD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= -1.0</a:t>
                          </a:r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4304649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BAD 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SATISFACTORY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smtClean="0">
                                  <a:latin typeface="Cambria Math" panose="02040503050406030204" pitchFamily="18" charset="0"/>
                                </a:rPr>
                                <m:t>≅</m:t>
                              </m:r>
                            </m:oMath>
                          </a14:m>
                          <a:r>
                            <a:rPr lang="en-US" dirty="0" smtClean="0"/>
                            <a:t> 0.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oMath>
                          </a14:m>
                          <a:r>
                            <a:rPr lang="en-US" dirty="0" smtClean="0"/>
                            <a:t>5</a:t>
                          </a:r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3687683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GOOD 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GREAT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= 1.0</a:t>
                          </a:r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500622575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15736777"/>
                  </p:ext>
                </p:extLst>
              </p:nvPr>
            </p:nvGraphicFramePr>
            <p:xfrm>
              <a:off x="838200" y="4104892"/>
              <a:ext cx="8127999" cy="148336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2709333">
                      <a:extLst>
                        <a:ext uri="{9D8B030D-6E8A-4147-A177-3AD203B41FA5}">
                          <a16:colId xmlns:a16="http://schemas.microsoft.com/office/drawing/2014/main" val="3447082486"/>
                        </a:ext>
                      </a:extLst>
                    </a:gridCol>
                    <a:gridCol w="2330675">
                      <a:extLst>
                        <a:ext uri="{9D8B030D-6E8A-4147-A177-3AD203B41FA5}">
                          <a16:colId xmlns:a16="http://schemas.microsoft.com/office/drawing/2014/main" val="1585527412"/>
                        </a:ext>
                      </a:extLst>
                    </a:gridCol>
                    <a:gridCol w="3087991">
                      <a:extLst>
                        <a:ext uri="{9D8B030D-6E8A-4147-A177-3AD203B41FA5}">
                          <a16:colId xmlns:a16="http://schemas.microsoft.com/office/drawing/2014/main" val="347274813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Word(1)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Word(2)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Cosine angle</a:t>
                          </a:r>
                          <a:r>
                            <a:rPr lang="en-US" baseline="0" dirty="0" smtClean="0"/>
                            <a:t> between them</a:t>
                          </a:r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0770079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GOOD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BAD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= -1.0</a:t>
                          </a:r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4304649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BAD 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SATISFACTORY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63314" t="-208197" r="-394" b="-1245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3687683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GOOD 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GREAT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= 1.0</a:t>
                          </a:r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500622575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6" name="Straight Arrow Connector 5"/>
          <p:cNvCxnSpPr/>
          <p:nvPr/>
        </p:nvCxnSpPr>
        <p:spPr>
          <a:xfrm flipV="1">
            <a:off x="8745166" y="3896446"/>
            <a:ext cx="730114" cy="73392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9328826" y="3179102"/>
            <a:ext cx="2577830" cy="92579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Opposite meaning words would have an angle of  180 between them</a:t>
            </a:r>
            <a:endParaRPr lang="en-IN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8745166" y="5442789"/>
            <a:ext cx="730114" cy="1454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9475280" y="5417270"/>
            <a:ext cx="2577830" cy="89463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Similar meaning would have angle of 0 between them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96408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1527</TotalTime>
  <Words>1119</Words>
  <Application>Microsoft Office PowerPoint</Application>
  <PresentationFormat>Widescreen</PresentationFormat>
  <Paragraphs>206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Calibri Light</vt:lpstr>
      <vt:lpstr>Cambria Math</vt:lpstr>
      <vt:lpstr>Wingdings</vt:lpstr>
      <vt:lpstr>Office Theme</vt:lpstr>
      <vt:lpstr>Harnessing Deep Cross-lingual Word Embeddings to Infer Accurate Phylogenetic Trees</vt:lpstr>
      <vt:lpstr>Phylogenitics</vt:lpstr>
      <vt:lpstr>Motivation:</vt:lpstr>
      <vt:lpstr>Experiment</vt:lpstr>
      <vt:lpstr>WordNet Dataset</vt:lpstr>
      <vt:lpstr>Statistics:</vt:lpstr>
      <vt:lpstr>Edit Distance</vt:lpstr>
      <vt:lpstr>Normalized Levenshtein Distance</vt:lpstr>
      <vt:lpstr>Angular Cosine Distance</vt:lpstr>
      <vt:lpstr>Cosine Distance Visually</vt:lpstr>
      <vt:lpstr>Cosine Similarity</vt:lpstr>
      <vt:lpstr>Word Embeddings</vt:lpstr>
      <vt:lpstr>CBOW v/s SKIPGRAM</vt:lpstr>
      <vt:lpstr>Mono-lingual Word Embeddings</vt:lpstr>
      <vt:lpstr>Cross-Lingual Word Embeddings</vt:lpstr>
      <vt:lpstr>Similarity Scores</vt:lpstr>
      <vt:lpstr>Results Distance Matrix</vt:lpstr>
      <vt:lpstr>Plotting Trees (UPGMA)</vt:lpstr>
      <vt:lpstr>Result – Baseline Approach</vt:lpstr>
      <vt:lpstr>Result - Novel Approach</vt:lpstr>
      <vt:lpstr>Conclusion</vt:lpstr>
      <vt:lpstr>Future Work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Harnessing Deep Cross-lingual Word Embeddings to Infer Accurate Phylogenetic Trees</dc:title>
  <dc:creator>Yashasvi Mantha</dc:creator>
  <cp:lastModifiedBy>Yashasvi Mantha</cp:lastModifiedBy>
  <cp:revision>51</cp:revision>
  <dcterms:created xsi:type="dcterms:W3CDTF">2019-11-22T03:49:07Z</dcterms:created>
  <dcterms:modified xsi:type="dcterms:W3CDTF">2019-11-24T08:50:08Z</dcterms:modified>
</cp:coreProperties>
</file>